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12"/>
  </p:notesMasterIdLst>
  <p:handoutMasterIdLst>
    <p:handoutMasterId r:id="rId13"/>
  </p:handoutMasterIdLst>
  <p:sldIdLst>
    <p:sldId id="256" r:id="rId5"/>
    <p:sldId id="260" r:id="rId6"/>
    <p:sldId id="258" r:id="rId7"/>
    <p:sldId id="264" r:id="rId8"/>
    <p:sldId id="261" r:id="rId9"/>
    <p:sldId id="262" r:id="rId10"/>
    <p:sldId id="263" r:id="rId11"/>
  </p:sldIdLst>
  <p:sldSz cx="12192000" cy="6858000"/>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59D78E-7884-4976-B6CF-35ABB347A58F}" v="36" dt="2020-11-24T09:43:08.22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Stijl, gemiddeld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357" autoAdjust="0"/>
  </p:normalViewPr>
  <p:slideViewPr>
    <p:cSldViewPr snapToGrid="0">
      <p:cViewPr varScale="1">
        <p:scale>
          <a:sx n="63" d="100"/>
          <a:sy n="63" d="100"/>
        </p:scale>
        <p:origin x="72" y="132"/>
      </p:cViewPr>
      <p:guideLst/>
    </p:cSldViewPr>
  </p:slideViewPr>
  <p:notesTextViewPr>
    <p:cViewPr>
      <p:scale>
        <a:sx n="3" d="2"/>
        <a:sy n="3" d="2"/>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FD2973-7A98-44E4-8488-CC6CDEAC8F84}" type="datetimeFigureOut">
              <a:rPr lang="nl-NL" smtClean="0"/>
              <a:t>24-11-2020</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65A8D6-0C98-46F5-B9EC-E9C08C6C45F2}" type="slidenum">
              <a:rPr lang="nl-NL" smtClean="0"/>
              <a:t>‹nr.›</a:t>
            </a:fld>
            <a:endParaRPr lang="nl-NL"/>
          </a:p>
        </p:txBody>
      </p:sp>
    </p:spTree>
    <p:extLst>
      <p:ext uri="{BB962C8B-B14F-4D97-AF65-F5344CB8AC3E}">
        <p14:creationId xmlns:p14="http://schemas.microsoft.com/office/powerpoint/2010/main" val="4252846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B15BD-C251-4361-9924-1908F6DB658F}" type="datetimeFigureOut">
              <a:rPr lang="nl-NL" smtClean="0"/>
              <a:t>24-11-2020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BD9CD5-9F55-41D3-AAEF-D83B10146795}" type="slidenum">
              <a:rPr lang="nl-NL" smtClean="0"/>
              <a:t>‹nr.›</a:t>
            </a:fld>
            <a:endParaRPr lang="nl-NL"/>
          </a:p>
        </p:txBody>
      </p:sp>
    </p:spTree>
    <p:extLst>
      <p:ext uri="{BB962C8B-B14F-4D97-AF65-F5344CB8AC3E}">
        <p14:creationId xmlns:p14="http://schemas.microsoft.com/office/powerpoint/2010/main" val="156264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7869160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215795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58313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69868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364267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0137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86044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172589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312228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429092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ianummer 5"/>
          <p:cNvSpPr>
            <a:spLocks noGrp="1"/>
          </p:cNvSpPr>
          <p:nvPr>
            <p:ph type="sldNum" sz="quarter" idx="10"/>
          </p:nvPr>
        </p:nvSpPr>
        <p:spPr/>
        <p:txBody>
          <a:bodyPr/>
          <a:lstStyle>
            <a:lvl1pPr>
              <a:defRPr/>
            </a:lvl1pPr>
          </a:lstStyle>
          <a:p>
            <a:fld id="{98C51CD5-7E81-42D6-B847-227155BE7844}" type="slidenum">
              <a:rPr lang="nl-NL" smtClean="0"/>
              <a:t>‹nr.›</a:t>
            </a:fld>
            <a:endParaRPr lang="nl-NL"/>
          </a:p>
        </p:txBody>
      </p:sp>
    </p:spTree>
    <p:extLst>
      <p:ext uri="{BB962C8B-B14F-4D97-AF65-F5344CB8AC3E}">
        <p14:creationId xmlns:p14="http://schemas.microsoft.com/office/powerpoint/2010/main" val="83050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Afbeelding 11"/>
          <p:cNvPicPr>
            <a:picLocks noChangeAspect="1"/>
          </p:cNvPicPr>
          <p:nvPr/>
        </p:nvPicPr>
        <p:blipFill>
          <a:blip r:embed="rId13"/>
          <a:srcRect/>
          <a:stretch>
            <a:fillRect/>
          </a:stretch>
        </p:blipFill>
        <p:spPr bwMode="auto">
          <a:xfrm>
            <a:off x="-14288" y="6211888"/>
            <a:ext cx="12087226" cy="657225"/>
          </a:xfrm>
          <a:prstGeom prst="rect">
            <a:avLst/>
          </a:prstGeom>
          <a:noFill/>
          <a:ln w="9525">
            <a:noFill/>
            <a:miter lim="800000"/>
            <a:headEnd/>
            <a:tailEnd/>
          </a:ln>
        </p:spPr>
      </p:pic>
      <p:sp>
        <p:nvSpPr>
          <p:cNvPr id="13" name="Rechthoek 12"/>
          <p:cNvSpPr/>
          <p:nvPr/>
        </p:nvSpPr>
        <p:spPr>
          <a:xfrm>
            <a:off x="2586038" y="6211888"/>
            <a:ext cx="9605962" cy="646112"/>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028" name="Tijdelijke aanduiding voor titel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9" name="Tijdelijke aanduiding voor tekst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98C51CD5-7E81-42D6-B847-227155BE7844}" type="slidenum">
              <a:rPr lang="nl-NL" smtClean="0"/>
              <a:t>‹nr.›</a:t>
            </a:fld>
            <a:endParaRPr lang="nl-NL"/>
          </a:p>
        </p:txBody>
      </p:sp>
      <p:pic>
        <p:nvPicPr>
          <p:cNvPr id="1031" name="Afbeelding 6"/>
          <p:cNvPicPr>
            <a:picLocks noChangeAspect="1"/>
          </p:cNvPicPr>
          <p:nvPr/>
        </p:nvPicPr>
        <p:blipFill>
          <a:blip r:embed="rId14"/>
          <a:srcRect/>
          <a:stretch>
            <a:fillRect/>
          </a:stretch>
        </p:blipFill>
        <p:spPr bwMode="auto">
          <a:xfrm>
            <a:off x="1138238" y="6211888"/>
            <a:ext cx="482600" cy="509587"/>
          </a:xfrm>
          <a:prstGeom prst="rect">
            <a:avLst/>
          </a:prstGeom>
          <a:noFill/>
          <a:ln w="9525">
            <a:noFill/>
            <a:miter lim="800000"/>
            <a:headEnd/>
            <a:tailEnd/>
          </a:ln>
        </p:spPr>
      </p:pic>
      <p:pic>
        <p:nvPicPr>
          <p:cNvPr id="1032" name="Afbeelding 10"/>
          <p:cNvPicPr>
            <a:picLocks noChangeAspect="1"/>
          </p:cNvPicPr>
          <p:nvPr/>
        </p:nvPicPr>
        <p:blipFill>
          <a:blip r:embed="rId13"/>
          <a:srcRect l="15472" t="-378519" r="-15472" b="378519"/>
          <a:stretch>
            <a:fillRect/>
          </a:stretch>
        </p:blipFill>
        <p:spPr bwMode="auto">
          <a:xfrm>
            <a:off x="1433513" y="3028950"/>
            <a:ext cx="9324975" cy="800100"/>
          </a:xfrm>
          <a:prstGeom prst="rect">
            <a:avLst/>
          </a:prstGeom>
          <a:noFill/>
          <a:ln w="9525">
            <a:noFill/>
            <a:miter lim="800000"/>
            <a:headEnd/>
            <a:tailEnd/>
          </a:ln>
        </p:spPr>
      </p:pic>
      <p:pic>
        <p:nvPicPr>
          <p:cNvPr id="1033" name="Afbeelding 17"/>
          <p:cNvPicPr>
            <a:picLocks noChangeAspect="1"/>
          </p:cNvPicPr>
          <p:nvPr/>
        </p:nvPicPr>
        <p:blipFill>
          <a:blip r:embed="rId15"/>
          <a:srcRect t="27655" r="23270" b="25470"/>
          <a:stretch>
            <a:fillRect/>
          </a:stretch>
        </p:blipFill>
        <p:spPr bwMode="auto">
          <a:xfrm>
            <a:off x="28575" y="6205538"/>
            <a:ext cx="1085850" cy="466725"/>
          </a:xfrm>
          <a:prstGeom prst="rect">
            <a:avLst/>
          </a:prstGeom>
          <a:noFill/>
          <a:ln w="9525">
            <a:noFill/>
            <a:miter lim="800000"/>
            <a:headEnd/>
            <a:tailEnd/>
          </a:ln>
        </p:spPr>
      </p:pic>
      <p:pic>
        <p:nvPicPr>
          <p:cNvPr id="10" name="Picture 2" descr="Afbeeldingsresultaat voor pebble stad en mens">
            <a:extLst>
              <a:ext uri="{FF2B5EF4-FFF2-40B4-BE49-F238E27FC236}">
                <a16:creationId xmlns:a16="http://schemas.microsoft.com/office/drawing/2014/main" id="{2777A2BD-7E54-4C3E-A067-36AEA2C61489}"/>
              </a:ext>
            </a:extLst>
          </p:cNvPr>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24402" y1="24651" x2="12919" y2="60930"/>
                        <a14:foregroundMark x1="17225" y1="63721" x2="17225" y2="63721"/>
                        <a14:foregroundMark x1="17225" y1="70698" x2="81818" y2="59070"/>
                        <a14:foregroundMark x1="81340" y1="56279" x2="87081" y2="23721"/>
                        <a14:foregroundMark x1="86124" y1="22326" x2="24402" y2="25116"/>
                        <a14:foregroundMark x1="30144" y1="34419" x2="72727" y2="40000"/>
                        <a14:foregroundMark x1="85646" y1="24651" x2="34450" y2="56279"/>
                        <a14:foregroundMark x1="60287" y1="38605" x2="60287" y2="38605"/>
                        <a14:foregroundMark x1="60287" y1="38605" x2="51675" y2="60930"/>
                        <a14:foregroundMark x1="51196" y1="55349" x2="70335" y2="53488"/>
                        <a14:foregroundMark x1="61244" y1="53953" x2="45455" y2="55349"/>
                        <a14:foregroundMark x1="51196" y1="56279" x2="60287" y2="52558"/>
                        <a14:foregroundMark x1="60287" y1="52558" x2="63158" y2="52558"/>
                        <a14:foregroundMark x1="63158" y1="52558" x2="68900" y2="56279"/>
                        <a14:foregroundMark x1="71770" y1="56279" x2="71770" y2="56279"/>
                        <a14:foregroundMark x1="68900" y1="58140" x2="68900" y2="58140"/>
                        <a14:foregroundMark x1="67464" y1="59070" x2="67464" y2="59070"/>
                        <a14:foregroundMark x1="80383" y1="40000" x2="80383" y2="40000"/>
                        <a14:foregroundMark x1="75598" y1="37674" x2="75598" y2="37674"/>
                        <a14:foregroundMark x1="75598" y1="34884" x2="75598" y2="34884"/>
                        <a14:foregroundMark x1="77033" y1="34884" x2="77033" y2="34884"/>
                        <a14:foregroundMark x1="58852" y1="40000" x2="58852" y2="40000"/>
                        <a14:foregroundMark x1="54067" y1="40000" x2="21531" y2="37674"/>
                        <a14:foregroundMark x1="27273" y1="31628" x2="25837" y2="44651"/>
                        <a14:foregroundMark x1="25837" y1="33023" x2="38756" y2="46977"/>
                        <a14:foregroundMark x1="39713" y1="41860" x2="39713" y2="41860"/>
                        <a14:foregroundMark x1="39713" y1="41395" x2="37321" y2="44186"/>
                        <a14:foregroundMark x1="36842" y1="50698" x2="36842" y2="50698"/>
                        <a14:foregroundMark x1="36842" y1="53953" x2="36842" y2="53953"/>
                        <a14:foregroundMark x1="31579" y1="60465" x2="31579" y2="60465"/>
                        <a14:foregroundMark x1="33971" y1="60465" x2="35407" y2="56744"/>
                        <a14:foregroundMark x1="39713" y1="55349" x2="42584" y2="54884"/>
                        <a14:foregroundMark x1="44498" y1="54884" x2="44498" y2="54884"/>
                        <a14:foregroundMark x1="44498" y1="54884" x2="44498" y2="54884"/>
                        <a14:foregroundMark x1="44498" y1="56279" x2="46890" y2="56279"/>
                        <a14:foregroundMark x1="52632" y1="55349" x2="55981" y2="53953"/>
                        <a14:foregroundMark x1="55981" y1="53953" x2="55981" y2="53953"/>
                        <a14:foregroundMark x1="59809" y1="52558" x2="60287" y2="49767"/>
                        <a14:foregroundMark x1="61244" y1="48372" x2="61244" y2="48372"/>
                        <a14:foregroundMark x1="51196" y1="40000" x2="51196" y2="40000"/>
                        <a14:foregroundMark x1="47368" y1="40465" x2="47368" y2="40465"/>
                        <a14:foregroundMark x1="44498" y1="40465" x2="44498" y2="40465"/>
                        <a14:foregroundMark x1="40191" y1="37674" x2="38278" y2="34884"/>
                        <a14:foregroundMark x1="35885" y1="34884" x2="35885" y2="34884"/>
                        <a14:foregroundMark x1="35885" y1="34884" x2="35885" y2="34884"/>
                        <a14:foregroundMark x1="35885" y1="35814" x2="35885" y2="35814"/>
                        <a14:foregroundMark x1="35407" y1="34419" x2="35407" y2="34419"/>
                        <a14:foregroundMark x1="35407" y1="33488" x2="35407" y2="33488"/>
                        <a14:foregroundMark x1="34450" y1="57674" x2="34450" y2="57674"/>
                        <a14:foregroundMark x1="33971" y1="57674" x2="48325" y2="52093"/>
                        <a14:foregroundMark x1="54545" y1="48372" x2="54545" y2="48372"/>
                        <a14:foregroundMark x1="57416" y1="45581" x2="59809" y2="41395"/>
                        <a14:foregroundMark x1="64115" y1="38605" x2="64115" y2="38605"/>
                        <a14:foregroundMark x1="67464" y1="37674" x2="67464" y2="37674"/>
                        <a14:foregroundMark x1="68900" y1="35814" x2="71770" y2="34419"/>
                        <a14:foregroundMark x1="75598" y1="34419" x2="75598" y2="34419"/>
                        <a14:foregroundMark x1="77033" y1="33488" x2="77033" y2="33488"/>
                        <a14:foregroundMark x1="75598" y1="38605" x2="75598" y2="38605"/>
                        <a14:foregroundMark x1="74641" y1="41860" x2="74641" y2="44186"/>
                        <a14:foregroundMark x1="71770" y1="45581" x2="71292" y2="47442"/>
                        <a14:foregroundMark x1="70335" y1="47442" x2="70335" y2="47442"/>
                        <a14:foregroundMark x1="64115" y1="52093" x2="61722" y2="52093"/>
                        <a14:foregroundMark x1="58852" y1="53953" x2="58373" y2="59070"/>
                        <a14:foregroundMark x1="57416" y1="60465" x2="57416" y2="60465"/>
                        <a14:foregroundMark x1="56938" y1="60465" x2="52632" y2="60930"/>
                        <a14:foregroundMark x1="52632" y1="60930" x2="52632" y2="60930"/>
                        <a14:foregroundMark x1="51196" y1="59535" x2="46890" y2="61860"/>
                        <a14:foregroundMark x1="45455" y1="61860" x2="45455" y2="61860"/>
                        <a14:foregroundMark x1="40191" y1="57674" x2="40191" y2="57674"/>
                        <a14:foregroundMark x1="30144" y1="45581" x2="28230" y2="44651"/>
                        <a14:foregroundMark x1="25837" y1="42791" x2="25837" y2="42791"/>
                        <a14:foregroundMark x1="25837" y1="40465" x2="25837" y2="40465"/>
                      </a14:backgroundRemoval>
                    </a14:imgEffect>
                  </a14:imgLayer>
                </a14:imgProps>
              </a:ext>
              <a:ext uri="{28A0092B-C50C-407E-A947-70E740481C1C}">
                <a14:useLocalDpi xmlns:a14="http://schemas.microsoft.com/office/drawing/2010/main" val="0"/>
              </a:ext>
            </a:extLst>
          </a:blip>
          <a:srcRect/>
          <a:stretch>
            <a:fillRect/>
          </a:stretch>
        </p:blipFill>
        <p:spPr bwMode="auto">
          <a:xfrm>
            <a:off x="1094818" y="6176963"/>
            <a:ext cx="569439" cy="58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86723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a:defRPr>
      </a:lvl2pPr>
      <a:lvl3pPr algn="l" rtl="0" eaLnBrk="1" fontAlgn="base" hangingPunct="1">
        <a:lnSpc>
          <a:spcPct val="90000"/>
        </a:lnSpc>
        <a:spcBef>
          <a:spcPct val="0"/>
        </a:spcBef>
        <a:spcAft>
          <a:spcPct val="0"/>
        </a:spcAft>
        <a:defRPr sz="4400">
          <a:solidFill>
            <a:schemeClr val="tx1"/>
          </a:solidFill>
          <a:latin typeface="Calibri Light"/>
        </a:defRPr>
      </a:lvl3pPr>
      <a:lvl4pPr algn="l" rtl="0" eaLnBrk="1" fontAlgn="base" hangingPunct="1">
        <a:lnSpc>
          <a:spcPct val="90000"/>
        </a:lnSpc>
        <a:spcBef>
          <a:spcPct val="0"/>
        </a:spcBef>
        <a:spcAft>
          <a:spcPct val="0"/>
        </a:spcAft>
        <a:defRPr sz="4400">
          <a:solidFill>
            <a:schemeClr val="tx1"/>
          </a:solidFill>
          <a:latin typeface="Calibri Light"/>
        </a:defRPr>
      </a:lvl4pPr>
      <a:lvl5pPr algn="l" rtl="0" eaLnBrk="1" fontAlgn="base" hangingPunct="1">
        <a:lnSpc>
          <a:spcPct val="90000"/>
        </a:lnSpc>
        <a:spcBef>
          <a:spcPct val="0"/>
        </a:spcBef>
        <a:spcAft>
          <a:spcPct val="0"/>
        </a:spcAft>
        <a:defRPr sz="4400">
          <a:solidFill>
            <a:schemeClr val="tx1"/>
          </a:solidFill>
          <a:latin typeface="Calibri Light"/>
        </a:defRPr>
      </a:lvl5pPr>
      <a:lvl6pPr marL="457200" algn="l" rtl="0" eaLnBrk="1" fontAlgn="base" hangingPunct="1">
        <a:lnSpc>
          <a:spcPct val="90000"/>
        </a:lnSpc>
        <a:spcBef>
          <a:spcPct val="0"/>
        </a:spcBef>
        <a:spcAft>
          <a:spcPct val="0"/>
        </a:spcAft>
        <a:defRPr sz="4400">
          <a:solidFill>
            <a:schemeClr val="tx1"/>
          </a:solidFill>
          <a:latin typeface="Calibri Light"/>
        </a:defRPr>
      </a:lvl6pPr>
      <a:lvl7pPr marL="914400" algn="l" rtl="0" eaLnBrk="1" fontAlgn="base" hangingPunct="1">
        <a:lnSpc>
          <a:spcPct val="90000"/>
        </a:lnSpc>
        <a:spcBef>
          <a:spcPct val="0"/>
        </a:spcBef>
        <a:spcAft>
          <a:spcPct val="0"/>
        </a:spcAft>
        <a:defRPr sz="4400">
          <a:solidFill>
            <a:schemeClr val="tx1"/>
          </a:solidFill>
          <a:latin typeface="Calibri Light"/>
        </a:defRPr>
      </a:lvl7pPr>
      <a:lvl8pPr marL="1371600" algn="l" rtl="0" eaLnBrk="1" fontAlgn="base" hangingPunct="1">
        <a:lnSpc>
          <a:spcPct val="90000"/>
        </a:lnSpc>
        <a:spcBef>
          <a:spcPct val="0"/>
        </a:spcBef>
        <a:spcAft>
          <a:spcPct val="0"/>
        </a:spcAft>
        <a:defRPr sz="4400">
          <a:solidFill>
            <a:schemeClr val="tx1"/>
          </a:solidFill>
          <a:latin typeface="Calibri Light"/>
        </a:defRPr>
      </a:lvl8pPr>
      <a:lvl9pPr marL="1828800" algn="l" rtl="0" eaLnBrk="1" fontAlgn="base" hangingPunct="1">
        <a:lnSpc>
          <a:spcPct val="90000"/>
        </a:lnSpc>
        <a:spcBef>
          <a:spcPct val="0"/>
        </a:spcBef>
        <a:spcAft>
          <a:spcPct val="0"/>
        </a:spcAft>
        <a:defRPr sz="4400">
          <a:solidFill>
            <a:schemeClr val="tx1"/>
          </a:solidFill>
          <a:latin typeface="Calibri Light"/>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218FED7-AB46-4296-A2AB-73E4BDC03138}"/>
              </a:ext>
            </a:extLst>
          </p:cNvPr>
          <p:cNvSpPr>
            <a:spLocks noGrp="1"/>
          </p:cNvSpPr>
          <p:nvPr>
            <p:ph type="title"/>
          </p:nvPr>
        </p:nvSpPr>
        <p:spPr/>
        <p:txBody>
          <a:bodyPr/>
          <a:lstStyle/>
          <a:p>
            <a:r>
              <a:rPr lang="nl-NL" b="1" dirty="0">
                <a:solidFill>
                  <a:srgbClr val="002060"/>
                </a:solidFill>
              </a:rPr>
              <a:t>Ethiek – Ethische dilemma’s </a:t>
            </a:r>
            <a:endParaRPr lang="nl-NL" dirty="0"/>
          </a:p>
        </p:txBody>
      </p:sp>
      <p:sp>
        <p:nvSpPr>
          <p:cNvPr id="10" name="Tijdelijke aanduiding voor inhoud 5">
            <a:extLst>
              <a:ext uri="{FF2B5EF4-FFF2-40B4-BE49-F238E27FC236}">
                <a16:creationId xmlns:a16="http://schemas.microsoft.com/office/drawing/2014/main" id="{B5E90D55-298E-4509-878D-C4E228CD5F8E}"/>
              </a:ext>
            </a:extLst>
          </p:cNvPr>
          <p:cNvSpPr txBox="1">
            <a:spLocks/>
          </p:cNvSpPr>
          <p:nvPr/>
        </p:nvSpPr>
        <p:spPr bwMode="auto">
          <a:xfrm>
            <a:off x="1917856" y="1712880"/>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2000" b="1" dirty="0"/>
              <a:t>Begrippen</a:t>
            </a:r>
          </a:p>
          <a:p>
            <a:pPr>
              <a:buFont typeface="Wingdings" panose="05000000000000000000" pitchFamily="2" charset="2"/>
              <a:buChar char="ü"/>
            </a:pPr>
            <a:r>
              <a:rPr lang="nl-NL" sz="2000" dirty="0"/>
              <a:t>Ethisch dilemma</a:t>
            </a:r>
          </a:p>
          <a:p>
            <a:pPr marL="0" indent="0">
              <a:buNone/>
            </a:pPr>
            <a:endParaRPr lang="nl-NL" sz="2000" dirty="0"/>
          </a:p>
        </p:txBody>
      </p:sp>
      <p:sp>
        <p:nvSpPr>
          <p:cNvPr id="12" name="Tijdelijke aanduiding voor inhoud 5">
            <a:extLst>
              <a:ext uri="{FF2B5EF4-FFF2-40B4-BE49-F238E27FC236}">
                <a16:creationId xmlns:a16="http://schemas.microsoft.com/office/drawing/2014/main" id="{2D05C487-7FDA-4DD4-A64C-272352214795}"/>
              </a:ext>
            </a:extLst>
          </p:cNvPr>
          <p:cNvSpPr txBox="1">
            <a:spLocks/>
          </p:cNvSpPr>
          <p:nvPr/>
        </p:nvSpPr>
        <p:spPr bwMode="auto">
          <a:xfrm>
            <a:off x="603309" y="5736482"/>
            <a:ext cx="11241946" cy="3264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endParaRPr lang="nl-NL" sz="1400" dirty="0"/>
          </a:p>
        </p:txBody>
      </p:sp>
      <p:graphicFrame>
        <p:nvGraphicFramePr>
          <p:cNvPr id="13" name="Tabel 13">
            <a:extLst>
              <a:ext uri="{FF2B5EF4-FFF2-40B4-BE49-F238E27FC236}">
                <a16:creationId xmlns:a16="http://schemas.microsoft.com/office/drawing/2014/main" id="{BBD81BF5-9E86-4852-B783-21B8761DB99C}"/>
              </a:ext>
            </a:extLst>
          </p:cNvPr>
          <p:cNvGraphicFramePr>
            <a:graphicFrameLocks noGrp="1"/>
          </p:cNvGraphicFramePr>
          <p:nvPr>
            <p:extLst>
              <p:ext uri="{D42A27DB-BD31-4B8C-83A1-F6EECF244321}">
                <p14:modId xmlns:p14="http://schemas.microsoft.com/office/powerpoint/2010/main" val="2675249971"/>
              </p:ext>
            </p:extLst>
          </p:nvPr>
        </p:nvGraphicFramePr>
        <p:xfrm>
          <a:off x="2177582" y="5714290"/>
          <a:ext cx="7877614" cy="370840"/>
        </p:xfrm>
        <a:graphic>
          <a:graphicData uri="http://schemas.openxmlformats.org/drawingml/2006/table">
            <a:tbl>
              <a:tblPr firstRow="1" bandRow="1">
                <a:tableStyleId>{69CF1AB2-1976-4502-BF36-3FF5EA218861}</a:tableStyleId>
              </a:tblPr>
              <a:tblGrid>
                <a:gridCol w="704251">
                  <a:extLst>
                    <a:ext uri="{9D8B030D-6E8A-4147-A177-3AD203B41FA5}">
                      <a16:colId xmlns:a16="http://schemas.microsoft.com/office/drawing/2014/main" val="648769890"/>
                    </a:ext>
                  </a:extLst>
                </a:gridCol>
                <a:gridCol w="704251">
                  <a:extLst>
                    <a:ext uri="{9D8B030D-6E8A-4147-A177-3AD203B41FA5}">
                      <a16:colId xmlns:a16="http://schemas.microsoft.com/office/drawing/2014/main" val="469597195"/>
                    </a:ext>
                  </a:extLst>
                </a:gridCol>
                <a:gridCol w="704251">
                  <a:extLst>
                    <a:ext uri="{9D8B030D-6E8A-4147-A177-3AD203B41FA5}">
                      <a16:colId xmlns:a16="http://schemas.microsoft.com/office/drawing/2014/main" val="1458696249"/>
                    </a:ext>
                  </a:extLst>
                </a:gridCol>
                <a:gridCol w="704251">
                  <a:extLst>
                    <a:ext uri="{9D8B030D-6E8A-4147-A177-3AD203B41FA5}">
                      <a16:colId xmlns:a16="http://schemas.microsoft.com/office/drawing/2014/main" val="4042337055"/>
                    </a:ext>
                  </a:extLst>
                </a:gridCol>
                <a:gridCol w="704251">
                  <a:extLst>
                    <a:ext uri="{9D8B030D-6E8A-4147-A177-3AD203B41FA5}">
                      <a16:colId xmlns:a16="http://schemas.microsoft.com/office/drawing/2014/main" val="1032985660"/>
                    </a:ext>
                  </a:extLst>
                </a:gridCol>
                <a:gridCol w="704251">
                  <a:extLst>
                    <a:ext uri="{9D8B030D-6E8A-4147-A177-3AD203B41FA5}">
                      <a16:colId xmlns:a16="http://schemas.microsoft.com/office/drawing/2014/main" val="2567231980"/>
                    </a:ext>
                  </a:extLst>
                </a:gridCol>
                <a:gridCol w="768160">
                  <a:extLst>
                    <a:ext uri="{9D8B030D-6E8A-4147-A177-3AD203B41FA5}">
                      <a16:colId xmlns:a16="http://schemas.microsoft.com/office/drawing/2014/main" val="1983007481"/>
                    </a:ext>
                  </a:extLst>
                </a:gridCol>
                <a:gridCol w="704251">
                  <a:extLst>
                    <a:ext uri="{9D8B030D-6E8A-4147-A177-3AD203B41FA5}">
                      <a16:colId xmlns:a16="http://schemas.microsoft.com/office/drawing/2014/main" val="73331059"/>
                    </a:ext>
                  </a:extLst>
                </a:gridCol>
                <a:gridCol w="692531">
                  <a:extLst>
                    <a:ext uri="{9D8B030D-6E8A-4147-A177-3AD203B41FA5}">
                      <a16:colId xmlns:a16="http://schemas.microsoft.com/office/drawing/2014/main" val="2175227633"/>
                    </a:ext>
                  </a:extLst>
                </a:gridCol>
                <a:gridCol w="679618">
                  <a:extLst>
                    <a:ext uri="{9D8B030D-6E8A-4147-A177-3AD203B41FA5}">
                      <a16:colId xmlns:a16="http://schemas.microsoft.com/office/drawing/2014/main" val="1428987022"/>
                    </a:ext>
                  </a:extLst>
                </a:gridCol>
                <a:gridCol w="807548">
                  <a:extLst>
                    <a:ext uri="{9D8B030D-6E8A-4147-A177-3AD203B41FA5}">
                      <a16:colId xmlns:a16="http://schemas.microsoft.com/office/drawing/2014/main" val="279876203"/>
                    </a:ext>
                  </a:extLst>
                </a:gridCol>
              </a:tblGrid>
              <a:tr h="370840">
                <a:tc>
                  <a:txBody>
                    <a:bodyPr/>
                    <a:lstStyle/>
                    <a:p>
                      <a:pPr algn="ctr"/>
                      <a:r>
                        <a:rPr lang="nl-NL" sz="1200" b="1" kern="1200" dirty="0">
                          <a:solidFill>
                            <a:schemeClr val="bg1">
                              <a:lumMod val="75000"/>
                            </a:schemeClr>
                          </a:solidFill>
                          <a:latin typeface="+mn-lt"/>
                          <a:ea typeface="+mn-ea"/>
                          <a:cs typeface="+mn-cs"/>
                        </a:rPr>
                        <a:t>Week 1</a:t>
                      </a:r>
                    </a:p>
                  </a:txBody>
                  <a:tcPr anchor="ctr"/>
                </a:tc>
                <a:tc>
                  <a:txBody>
                    <a:bodyPr/>
                    <a:lstStyle/>
                    <a:p>
                      <a:pPr algn="ctr"/>
                      <a:r>
                        <a:rPr lang="nl-NL" sz="1200" b="1" dirty="0">
                          <a:solidFill>
                            <a:schemeClr val="bg1">
                              <a:lumMod val="75000"/>
                            </a:schemeClr>
                          </a:solidFill>
                        </a:rPr>
                        <a:t>Week 2</a:t>
                      </a:r>
                    </a:p>
                  </a:txBody>
                  <a:tcPr anchor="ctr"/>
                </a:tc>
                <a:tc>
                  <a:txBody>
                    <a:bodyPr/>
                    <a:lstStyle/>
                    <a:p>
                      <a:pPr algn="ctr"/>
                      <a:r>
                        <a:rPr lang="nl-NL" sz="1200" b="1" kern="1200" dirty="0">
                          <a:solidFill>
                            <a:schemeClr val="tx1"/>
                          </a:solidFill>
                          <a:latin typeface="+mn-lt"/>
                          <a:ea typeface="+mn-ea"/>
                          <a:cs typeface="+mn-cs"/>
                        </a:rPr>
                        <a:t>Week 3</a:t>
                      </a:r>
                    </a:p>
                  </a:txBody>
                  <a:tcPr anchor="ctr"/>
                </a:tc>
                <a:tc>
                  <a:txBody>
                    <a:bodyPr/>
                    <a:lstStyle/>
                    <a:p>
                      <a:pPr algn="ctr"/>
                      <a:r>
                        <a:rPr lang="nl-NL" sz="1200" dirty="0">
                          <a:solidFill>
                            <a:schemeClr val="bg1">
                              <a:lumMod val="85000"/>
                            </a:schemeClr>
                          </a:solidFill>
                        </a:rPr>
                        <a:t>Week 4</a:t>
                      </a:r>
                    </a:p>
                  </a:txBody>
                  <a:tcPr anchor="ctr"/>
                </a:tc>
                <a:tc>
                  <a:txBody>
                    <a:bodyPr/>
                    <a:lstStyle/>
                    <a:p>
                      <a:pPr algn="ctr"/>
                      <a:r>
                        <a:rPr lang="nl-NL" sz="1200" dirty="0">
                          <a:solidFill>
                            <a:schemeClr val="bg1">
                              <a:lumMod val="85000"/>
                            </a:schemeClr>
                          </a:solidFill>
                        </a:rPr>
                        <a:t>Week 5</a:t>
                      </a:r>
                    </a:p>
                  </a:txBody>
                  <a:tcPr anchor="ctr"/>
                </a:tc>
                <a:tc>
                  <a:txBody>
                    <a:bodyPr/>
                    <a:lstStyle/>
                    <a:p>
                      <a:pPr algn="ctr"/>
                      <a:r>
                        <a:rPr lang="nl-NL" sz="1200" dirty="0">
                          <a:solidFill>
                            <a:schemeClr val="bg1">
                              <a:lumMod val="85000"/>
                            </a:schemeClr>
                          </a:solidFill>
                        </a:rPr>
                        <a:t>Week 6</a:t>
                      </a:r>
                    </a:p>
                  </a:txBody>
                  <a:tcPr anchor="ctr"/>
                </a:tc>
                <a:tc>
                  <a:txBody>
                    <a:bodyPr/>
                    <a:lstStyle/>
                    <a:p>
                      <a:pPr algn="ctr"/>
                      <a:r>
                        <a:rPr lang="nl-NL" sz="1200" dirty="0">
                          <a:solidFill>
                            <a:srgbClr val="00B050"/>
                          </a:solidFill>
                        </a:rPr>
                        <a:t>Vakantie</a:t>
                      </a:r>
                    </a:p>
                  </a:txBody>
                  <a:tcPr anchor="ctr"/>
                </a:tc>
                <a:tc>
                  <a:txBody>
                    <a:bodyPr/>
                    <a:lstStyle/>
                    <a:p>
                      <a:pPr algn="ctr"/>
                      <a:r>
                        <a:rPr lang="nl-NL" sz="1200" dirty="0">
                          <a:solidFill>
                            <a:schemeClr val="bg1">
                              <a:lumMod val="85000"/>
                            </a:schemeClr>
                          </a:solidFill>
                        </a:rPr>
                        <a:t>Week 7</a:t>
                      </a:r>
                    </a:p>
                  </a:txBody>
                  <a:tcPr anchor="ctr"/>
                </a:tc>
                <a:tc>
                  <a:txBody>
                    <a:bodyPr/>
                    <a:lstStyle/>
                    <a:p>
                      <a:pPr algn="ctr"/>
                      <a:r>
                        <a:rPr lang="nl-NL" sz="1200" dirty="0">
                          <a:solidFill>
                            <a:schemeClr val="bg1">
                              <a:lumMod val="85000"/>
                            </a:schemeClr>
                          </a:solidFill>
                        </a:rPr>
                        <a:t>Week 8</a:t>
                      </a:r>
                    </a:p>
                  </a:txBody>
                  <a:tcPr anchor="ctr"/>
                </a:tc>
                <a:tc>
                  <a:txBody>
                    <a:bodyPr/>
                    <a:lstStyle/>
                    <a:p>
                      <a:pPr algn="ctr"/>
                      <a:r>
                        <a:rPr lang="nl-NL" sz="1200" dirty="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17" name="Afbeelding 16">
            <a:extLst>
              <a:ext uri="{FF2B5EF4-FFF2-40B4-BE49-F238E27FC236}">
                <a16:creationId xmlns:a16="http://schemas.microsoft.com/office/drawing/2014/main" id="{5AF66FF2-65B5-4E75-80FB-1AD095EE089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96515" y="1736252"/>
            <a:ext cx="836782" cy="701959"/>
          </a:xfrm>
          <a:prstGeom prst="rect">
            <a:avLst/>
          </a:prstGeom>
        </p:spPr>
      </p:pic>
      <p:sp>
        <p:nvSpPr>
          <p:cNvPr id="18" name="Tijdelijke aanduiding voor inhoud 5">
            <a:extLst>
              <a:ext uri="{FF2B5EF4-FFF2-40B4-BE49-F238E27FC236}">
                <a16:creationId xmlns:a16="http://schemas.microsoft.com/office/drawing/2014/main" id="{D8729D5A-9FCE-424A-BA8D-CF5994EDB1B6}"/>
              </a:ext>
            </a:extLst>
          </p:cNvPr>
          <p:cNvSpPr txBox="1">
            <a:spLocks/>
          </p:cNvSpPr>
          <p:nvPr/>
        </p:nvSpPr>
        <p:spPr bwMode="auto">
          <a:xfrm>
            <a:off x="8733347" y="1448218"/>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q"/>
            </a:pPr>
            <a:r>
              <a:rPr lang="nl-NL" sz="1400" dirty="0">
                <a:solidFill>
                  <a:schemeClr val="bg1">
                    <a:lumMod val="85000"/>
                  </a:schemeClr>
                </a:solidFill>
              </a:rPr>
              <a:t> Kennistoets</a:t>
            </a:r>
          </a:p>
          <a:p>
            <a:pPr>
              <a:buFont typeface="Wingdings" panose="05000000000000000000" pitchFamily="2" charset="2"/>
              <a:buChar char="q"/>
            </a:pPr>
            <a:r>
              <a:rPr lang="nl-NL" sz="1400" dirty="0">
                <a:solidFill>
                  <a:schemeClr val="bg1">
                    <a:lumMod val="85000"/>
                  </a:schemeClr>
                </a:solidFill>
              </a:rPr>
              <a:t> Ondernemersverslag</a:t>
            </a:r>
          </a:p>
          <a:p>
            <a:pPr>
              <a:buFont typeface="Wingdings" panose="05000000000000000000" pitchFamily="2" charset="2"/>
              <a:buChar char="ü"/>
            </a:pPr>
            <a:r>
              <a:rPr lang="nl-NL" sz="1400" dirty="0"/>
              <a:t> Reflectievideo</a:t>
            </a:r>
          </a:p>
        </p:txBody>
      </p:sp>
      <p:pic>
        <p:nvPicPr>
          <p:cNvPr id="20" name="Afbeelding 19">
            <a:extLst>
              <a:ext uri="{FF2B5EF4-FFF2-40B4-BE49-F238E27FC236}">
                <a16:creationId xmlns:a16="http://schemas.microsoft.com/office/drawing/2014/main" id="{72ADD984-4BEC-4118-974C-4F5B62A3377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580"/>
          <a:stretch/>
        </p:blipFill>
        <p:spPr>
          <a:xfrm>
            <a:off x="7834472" y="1876251"/>
            <a:ext cx="840560" cy="709602"/>
          </a:xfrm>
          <a:prstGeom prst="rect">
            <a:avLst/>
          </a:prstGeom>
        </p:spPr>
      </p:pic>
    </p:spTree>
    <p:extLst>
      <p:ext uri="{BB962C8B-B14F-4D97-AF65-F5344CB8AC3E}">
        <p14:creationId xmlns:p14="http://schemas.microsoft.com/office/powerpoint/2010/main" val="3788715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p:txBody>
          <a:bodyPr/>
          <a:lstStyle/>
          <a:p>
            <a:r>
              <a:rPr lang="nl-NL" sz="4400" b="1" dirty="0">
                <a:latin typeface="+mn-lt"/>
              </a:rPr>
              <a:t>Leerdoelen</a:t>
            </a:r>
            <a:endParaRPr lang="nl-NL" dirty="0"/>
          </a:p>
        </p:txBody>
      </p:sp>
      <p:sp>
        <p:nvSpPr>
          <p:cNvPr id="5" name="Tijdelijke aanduiding voor inhoud 2">
            <a:extLst>
              <a:ext uri="{FF2B5EF4-FFF2-40B4-BE49-F238E27FC236}">
                <a16:creationId xmlns:a16="http://schemas.microsoft.com/office/drawing/2014/main" id="{9ACAECB7-5571-46D5-A297-EEBB15D1B76B}"/>
              </a:ext>
            </a:extLst>
          </p:cNvPr>
          <p:cNvSpPr>
            <a:spLocks noGrp="1"/>
          </p:cNvSpPr>
          <p:nvPr>
            <p:ph idx="1"/>
          </p:nvPr>
        </p:nvSpPr>
        <p:spPr>
          <a:xfrm>
            <a:off x="838200" y="1825625"/>
            <a:ext cx="10515600" cy="4351338"/>
          </a:xfrm>
        </p:spPr>
        <p:txBody>
          <a:bodyPr>
            <a:normAutofit/>
          </a:bodyPr>
          <a:lstStyle/>
          <a:p>
            <a:r>
              <a:rPr lang="nl-NL" sz="2400" i="1" dirty="0"/>
              <a:t>Je kunt basisvaardigheden toepassen die betrekking hebben op communiceren en informatie verwerven en verwerken</a:t>
            </a:r>
          </a:p>
          <a:p>
            <a:r>
              <a:rPr lang="nl-NL" sz="2400" i="1" dirty="0"/>
              <a:t>Je kunt bij een ethisch dilemma een standpunt innemen en hier argumenten voor geven</a:t>
            </a:r>
          </a:p>
          <a:p>
            <a:r>
              <a:rPr lang="nl-NL" sz="2400" i="1" dirty="0"/>
              <a:t>Je kunt informatie uit een zelf gekozen bron inzetten in een argumentatie</a:t>
            </a:r>
          </a:p>
          <a:p>
            <a:pPr marL="0" indent="0">
              <a:buNone/>
            </a:pPr>
            <a:endParaRPr lang="nl-NL" sz="2400" i="1" dirty="0"/>
          </a:p>
          <a:p>
            <a:pPr marL="0" indent="0">
              <a:buNone/>
            </a:pPr>
            <a:endParaRPr lang="nl-NL" sz="4400" dirty="0"/>
          </a:p>
        </p:txBody>
      </p:sp>
    </p:spTree>
    <p:extLst>
      <p:ext uri="{BB962C8B-B14F-4D97-AF65-F5344CB8AC3E}">
        <p14:creationId xmlns:p14="http://schemas.microsoft.com/office/powerpoint/2010/main" val="1774265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a:xfrm>
            <a:off x="839788" y="0"/>
            <a:ext cx="3932237" cy="1600200"/>
          </a:xfrm>
        </p:spPr>
        <p:txBody>
          <a:bodyPr wrap="square" anchor="b">
            <a:normAutofit/>
          </a:bodyPr>
          <a:lstStyle/>
          <a:p>
            <a:r>
              <a:rPr lang="nl-NL" b="1" dirty="0"/>
              <a:t>BOB</a:t>
            </a:r>
            <a:endParaRPr lang="nl-NL" dirty="0"/>
          </a:p>
        </p:txBody>
      </p:sp>
      <p:pic>
        <p:nvPicPr>
          <p:cNvPr id="1026" name="Picture 2" descr="Beter leren kijken - Flow Magazine NL">
            <a:extLst>
              <a:ext uri="{FF2B5EF4-FFF2-40B4-BE49-F238E27FC236}">
                <a16:creationId xmlns:a16="http://schemas.microsoft.com/office/drawing/2014/main" id="{DE142ABF-D9AC-462C-B5E6-24FDCA640F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804" r="12873" b="-1"/>
          <a:stretch/>
        </p:blipFill>
        <p:spPr bwMode="auto">
          <a:xfrm>
            <a:off x="5183188" y="987425"/>
            <a:ext cx="6172200" cy="4873625"/>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5" name="Tijdelijke aanduiding voor inhoud 4">
            <a:extLst>
              <a:ext uri="{FF2B5EF4-FFF2-40B4-BE49-F238E27FC236}">
                <a16:creationId xmlns:a16="http://schemas.microsoft.com/office/drawing/2014/main" id="{E0AB8DF3-9F22-45B6-A8FA-9308C7763216}"/>
              </a:ext>
            </a:extLst>
          </p:cNvPr>
          <p:cNvSpPr>
            <a:spLocks noGrp="1"/>
          </p:cNvSpPr>
          <p:nvPr>
            <p:ph type="body" sz="half" idx="2"/>
          </p:nvPr>
        </p:nvSpPr>
        <p:spPr>
          <a:xfrm>
            <a:off x="839788" y="1722120"/>
            <a:ext cx="3932237" cy="3811588"/>
          </a:xfrm>
        </p:spPr>
        <p:txBody>
          <a:bodyPr wrap="square" anchor="t">
            <a:normAutofit/>
          </a:bodyPr>
          <a:lstStyle/>
          <a:p>
            <a:pPr marL="285750" indent="-285750">
              <a:buFont typeface="Arial" panose="020B0604020202020204" pitchFamily="34" charset="0"/>
              <a:buChar char="•"/>
            </a:pPr>
            <a:r>
              <a:rPr lang="nl-NL" sz="2400" dirty="0"/>
              <a:t>BOB staat voor Blij – Opmerkelijk – Boos</a:t>
            </a:r>
          </a:p>
          <a:p>
            <a:pPr marL="285750" indent="-285750">
              <a:buFont typeface="Arial" panose="020B0604020202020204" pitchFamily="34" charset="0"/>
              <a:buChar char="•"/>
            </a:pPr>
            <a:r>
              <a:rPr lang="nl-NL" sz="2400" dirty="0"/>
              <a:t>Zoek een nieuwsbericht/ artikel uit dat je opvalt. Kijk hiervoor niet alleen op nu.nl, maar bijvoorbeeld ook in een online krant of bekijk het nieuws op tv. Je mag gebruik maken van alle nieuwsbronnen.</a:t>
            </a:r>
          </a:p>
        </p:txBody>
      </p:sp>
    </p:spTree>
    <p:extLst>
      <p:ext uri="{BB962C8B-B14F-4D97-AF65-F5344CB8AC3E}">
        <p14:creationId xmlns:p14="http://schemas.microsoft.com/office/powerpoint/2010/main" val="1611108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p:txBody>
          <a:bodyPr/>
          <a:lstStyle/>
          <a:p>
            <a:r>
              <a:rPr lang="nl-NL" sz="4400" b="1" dirty="0">
                <a:latin typeface="+mn-lt"/>
              </a:rPr>
              <a:t>Gaat je nieuwsbericht over een maatschappelijk vraagstu</a:t>
            </a:r>
            <a:r>
              <a:rPr lang="nl-NL" b="1" dirty="0">
                <a:latin typeface="+mn-lt"/>
              </a:rPr>
              <a:t>k?</a:t>
            </a:r>
            <a:endParaRPr lang="nl-NL" dirty="0"/>
          </a:p>
        </p:txBody>
      </p:sp>
      <p:sp>
        <p:nvSpPr>
          <p:cNvPr id="5" name="Tijdelijke aanduiding voor inhoud 2">
            <a:extLst>
              <a:ext uri="{FF2B5EF4-FFF2-40B4-BE49-F238E27FC236}">
                <a16:creationId xmlns:a16="http://schemas.microsoft.com/office/drawing/2014/main" id="{9ACAECB7-5571-46D5-A297-EEBB15D1B76B}"/>
              </a:ext>
            </a:extLst>
          </p:cNvPr>
          <p:cNvSpPr>
            <a:spLocks noGrp="1"/>
          </p:cNvSpPr>
          <p:nvPr>
            <p:ph idx="1"/>
          </p:nvPr>
        </p:nvSpPr>
        <p:spPr>
          <a:xfrm>
            <a:off x="838200" y="1825625"/>
            <a:ext cx="10515600" cy="4351338"/>
          </a:xfrm>
        </p:spPr>
        <p:txBody>
          <a:bodyPr>
            <a:normAutofit/>
          </a:bodyPr>
          <a:lstStyle/>
          <a:p>
            <a:r>
              <a:rPr lang="nl-NL" sz="2400" dirty="0"/>
              <a:t>Veel mensen vinden de situatie onwenselijk</a:t>
            </a:r>
          </a:p>
          <a:p>
            <a:r>
              <a:rPr lang="nl-NL" sz="2400" dirty="0"/>
              <a:t>Er zijn verschillende meningen over de oplossing</a:t>
            </a:r>
          </a:p>
          <a:p>
            <a:r>
              <a:rPr lang="nl-NL" sz="2400" dirty="0"/>
              <a:t>Het probleem moet worden opgelost door gezamenlijke actie of door de overheid</a:t>
            </a:r>
          </a:p>
          <a:p>
            <a:r>
              <a:rPr lang="nl-NL" sz="2400" dirty="0"/>
              <a:t>Het vraagstuk krijgt aandacht in de media</a:t>
            </a:r>
          </a:p>
          <a:p>
            <a:endParaRPr lang="nl-NL" sz="2400" dirty="0"/>
          </a:p>
          <a:p>
            <a:r>
              <a:rPr lang="nl-NL" sz="2400" dirty="0">
                <a:solidFill>
                  <a:schemeClr val="accent2"/>
                </a:solidFill>
              </a:rPr>
              <a:t>Ja: ga dan door naar de volgende stap</a:t>
            </a:r>
          </a:p>
          <a:p>
            <a:r>
              <a:rPr lang="nl-NL" sz="2400" dirty="0">
                <a:solidFill>
                  <a:schemeClr val="accent2"/>
                </a:solidFill>
              </a:rPr>
              <a:t>Nee: zoek een ander nieuwsbericht uit</a:t>
            </a:r>
          </a:p>
        </p:txBody>
      </p:sp>
    </p:spTree>
    <p:extLst>
      <p:ext uri="{BB962C8B-B14F-4D97-AF65-F5344CB8AC3E}">
        <p14:creationId xmlns:p14="http://schemas.microsoft.com/office/powerpoint/2010/main" val="109135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a:xfrm>
            <a:off x="838200" y="365125"/>
            <a:ext cx="10515600" cy="1325563"/>
          </a:xfrm>
        </p:spPr>
        <p:txBody>
          <a:bodyPr wrap="square" anchor="ctr">
            <a:normAutofit/>
          </a:bodyPr>
          <a:lstStyle/>
          <a:p>
            <a:pPr algn="ctr"/>
            <a:r>
              <a:rPr lang="nl-NL" b="1" dirty="0"/>
              <a:t>Bedenk of dit je BLIJ of BOOS maakt of dat je het OPMERKELIJK (opvallend) vindt.</a:t>
            </a:r>
            <a:endParaRPr lang="nl-NL" dirty="0"/>
          </a:p>
        </p:txBody>
      </p:sp>
      <p:sp>
        <p:nvSpPr>
          <p:cNvPr id="4" name="Tijdelijke aanduiding voor inhoud 3">
            <a:extLst>
              <a:ext uri="{FF2B5EF4-FFF2-40B4-BE49-F238E27FC236}">
                <a16:creationId xmlns:a16="http://schemas.microsoft.com/office/drawing/2014/main" id="{D3240289-A455-4414-A7B9-03A103AA85F9}"/>
              </a:ext>
            </a:extLst>
          </p:cNvPr>
          <p:cNvSpPr>
            <a:spLocks noGrp="1"/>
          </p:cNvSpPr>
          <p:nvPr>
            <p:ph idx="1"/>
          </p:nvPr>
        </p:nvSpPr>
        <p:spPr/>
        <p:txBody>
          <a:bodyPr/>
          <a:lstStyle/>
          <a:p>
            <a:r>
              <a:rPr lang="nl-NL" sz="2400" dirty="0"/>
              <a:t>Waarom?</a:t>
            </a:r>
          </a:p>
          <a:p>
            <a:r>
              <a:rPr lang="nl-NL" sz="2400" dirty="0"/>
              <a:t>Heb je hier zelf ervaring mee?</a:t>
            </a:r>
          </a:p>
          <a:p>
            <a:r>
              <a:rPr lang="nl-NL" sz="2400" dirty="0"/>
              <a:t>Weet je er veel van </a:t>
            </a:r>
            <a:r>
              <a:rPr lang="nl-NL" sz="2400" dirty="0" err="1"/>
              <a:t>van</a:t>
            </a:r>
            <a:r>
              <a:rPr lang="nl-NL" sz="2400" dirty="0"/>
              <a:t>?</a:t>
            </a:r>
          </a:p>
          <a:p>
            <a:endParaRPr lang="nl-NL" sz="2400" dirty="0"/>
          </a:p>
          <a:p>
            <a:r>
              <a:rPr lang="nl-NL" sz="2400" dirty="0"/>
              <a:t>Welke groepen zijn er bij het vraagstuk betrokken? Probeer uit te leggen wat dit voor deze groepen/organisaties betekent (=welke belangen hebben zij). Zijn de belangen tegenstrijdig?</a:t>
            </a:r>
          </a:p>
          <a:p>
            <a:endParaRPr lang="nl-NL" sz="2400" dirty="0"/>
          </a:p>
          <a:p>
            <a:r>
              <a:rPr lang="nl-NL" sz="2400" dirty="0"/>
              <a:t>Op welke manier(en) kan het opgelost worden? Wat is volgens jou een goede oplossing?</a:t>
            </a:r>
          </a:p>
        </p:txBody>
      </p:sp>
    </p:spTree>
    <p:extLst>
      <p:ext uri="{BB962C8B-B14F-4D97-AF65-F5344CB8AC3E}">
        <p14:creationId xmlns:p14="http://schemas.microsoft.com/office/powerpoint/2010/main" val="381871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a:xfrm>
            <a:off x="838200" y="365125"/>
            <a:ext cx="10515600" cy="1325563"/>
          </a:xfrm>
        </p:spPr>
        <p:txBody>
          <a:bodyPr wrap="square" anchor="ctr">
            <a:normAutofit/>
          </a:bodyPr>
          <a:lstStyle/>
          <a:p>
            <a:r>
              <a:rPr lang="nl-NL" b="1" dirty="0"/>
              <a:t>Kies 1 dilemma en ga hierover met je groepje in gesprek</a:t>
            </a:r>
            <a:endParaRPr lang="nl-NL"/>
          </a:p>
        </p:txBody>
      </p:sp>
      <p:sp>
        <p:nvSpPr>
          <p:cNvPr id="6" name="Tijdelijke aanduiding voor inhoud 5">
            <a:extLst>
              <a:ext uri="{FF2B5EF4-FFF2-40B4-BE49-F238E27FC236}">
                <a16:creationId xmlns:a16="http://schemas.microsoft.com/office/drawing/2014/main" id="{D3D4F90D-9FBC-449B-B01D-2E333CF038C8}"/>
              </a:ext>
            </a:extLst>
          </p:cNvPr>
          <p:cNvSpPr>
            <a:spLocks noGrp="1"/>
          </p:cNvSpPr>
          <p:nvPr>
            <p:ph sz="half" idx="1"/>
          </p:nvPr>
        </p:nvSpPr>
        <p:spPr>
          <a:xfrm>
            <a:off x="838200" y="1825625"/>
            <a:ext cx="5181600" cy="4351338"/>
          </a:xfrm>
        </p:spPr>
        <p:txBody>
          <a:bodyPr wrap="square" anchor="t">
            <a:normAutofit/>
          </a:bodyPr>
          <a:lstStyle/>
          <a:p>
            <a:r>
              <a:rPr lang="nl-NL" dirty="0"/>
              <a:t>Welke keuze zou jij maken en waarom?</a:t>
            </a:r>
          </a:p>
        </p:txBody>
      </p:sp>
      <p:pic>
        <p:nvPicPr>
          <p:cNvPr id="2050" name="Picture 2" descr="Kernbegrip - Moreel Dilemma | Tilburg University">
            <a:extLst>
              <a:ext uri="{FF2B5EF4-FFF2-40B4-BE49-F238E27FC236}">
                <a16:creationId xmlns:a16="http://schemas.microsoft.com/office/drawing/2014/main" id="{45084A58-221B-4866-86AB-E691ACC3FAB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72200" y="2647601"/>
            <a:ext cx="5181600" cy="2707386"/>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43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80CAF2-5651-4824-BF49-A6A9EC9AF830}"/>
              </a:ext>
            </a:extLst>
          </p:cNvPr>
          <p:cNvSpPr>
            <a:spLocks noGrp="1"/>
          </p:cNvSpPr>
          <p:nvPr>
            <p:ph type="title"/>
          </p:nvPr>
        </p:nvSpPr>
        <p:spPr>
          <a:xfrm>
            <a:off x="838200" y="365125"/>
            <a:ext cx="10515600" cy="1325563"/>
          </a:xfrm>
        </p:spPr>
        <p:txBody>
          <a:bodyPr wrap="square" anchor="ctr">
            <a:normAutofit/>
          </a:bodyPr>
          <a:lstStyle/>
          <a:p>
            <a:pPr algn="ctr"/>
            <a:r>
              <a:rPr lang="nl-NL" b="1" dirty="0"/>
              <a:t>Nabespreken</a:t>
            </a:r>
            <a:endParaRPr lang="nl-NL" dirty="0"/>
          </a:p>
        </p:txBody>
      </p:sp>
      <p:pic>
        <p:nvPicPr>
          <p:cNvPr id="3074" name="Picture 2" descr="So, let's talk about it... | Make a Meme">
            <a:extLst>
              <a:ext uri="{FF2B5EF4-FFF2-40B4-BE49-F238E27FC236}">
                <a16:creationId xmlns:a16="http://schemas.microsoft.com/office/drawing/2014/main" id="{DC45A76F-46EF-40F1-99F7-2D41AEB9336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1858169"/>
            <a:ext cx="76200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026321"/>
      </p:ext>
    </p:extLst>
  </p:cSld>
  <p:clrMapOvr>
    <a:masterClrMapping/>
  </p:clrMapOvr>
</p:sld>
</file>

<file path=ppt/theme/theme1.xml><?xml version="1.0" encoding="utf-8"?>
<a:theme xmlns:a="http://schemas.openxmlformats.org/drawingml/2006/main" name="Thema1">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848D2DA3-4BAC-4590-9F3A-C04EAD61AF1C}" vid="{84936BD3-994A-46F0-BAD8-245BDD45B96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0517EB-918A-4F91-B474-4547F2D83E5C}">
  <ds:schemaRefs>
    <ds:schemaRef ds:uri="http://schemas.microsoft.com/sharepoint/v3/contenttype/forms"/>
  </ds:schemaRefs>
</ds:datastoreItem>
</file>

<file path=customXml/itemProps2.xml><?xml version="1.0" encoding="utf-8"?>
<ds:datastoreItem xmlns:ds="http://schemas.openxmlformats.org/officeDocument/2006/customXml" ds:itemID="{8D7DE6F1-65E5-4742-993C-166C160C650C}">
  <ds:schemaRefs>
    <ds:schemaRef ds:uri="http://schemas.microsoft.com/office/2006/documentManagement/types"/>
    <ds:schemaRef ds:uri="http://www.w3.org/XML/1998/namespace"/>
    <ds:schemaRef ds:uri="http://purl.org/dc/elements/1.1/"/>
    <ds:schemaRef ds:uri="http://schemas.openxmlformats.org/package/2006/metadata/core-properties"/>
    <ds:schemaRef ds:uri="http://purl.org/dc/terms/"/>
    <ds:schemaRef ds:uri="http://schemas.microsoft.com/office/2006/metadata/properties"/>
    <ds:schemaRef ds:uri="http://schemas.microsoft.com/office/infopath/2007/PartnerControls"/>
    <ds:schemaRef ds:uri="47a28104-336f-447d-946e-e305ac2bcd47"/>
    <ds:schemaRef ds:uri="34354c1b-6b8c-435b-ad50-990538c19557"/>
    <ds:schemaRef ds:uri="http://purl.org/dc/dcmitype/"/>
  </ds:schemaRefs>
</ds:datastoreItem>
</file>

<file path=customXml/itemProps3.xml><?xml version="1.0" encoding="utf-8"?>
<ds:datastoreItem xmlns:ds="http://schemas.openxmlformats.org/officeDocument/2006/customXml" ds:itemID="{D6614168-1363-41D5-B64A-FC595DA39B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Breedbeeld</PresentationFormat>
  <Paragraphs>44</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Thema1</vt:lpstr>
      <vt:lpstr>Ethiek – Ethische dilemma’s </vt:lpstr>
      <vt:lpstr>Leerdoelen</vt:lpstr>
      <vt:lpstr>BOB</vt:lpstr>
      <vt:lpstr>Gaat je nieuwsbericht over een maatschappelijk vraagstuk?</vt:lpstr>
      <vt:lpstr>Bedenk of dit je BLIJ of BOOS maakt of dat je het OPMERKELIJK (opvallend) vindt.</vt:lpstr>
      <vt:lpstr>Kies 1 dilemma en ga hierover met je groepje in gesprek</vt:lpstr>
      <vt:lpstr>Nabespreken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Ethiek – Ethische dilemma’s </dc:title>
  <dc:creator>Valerie van den Berg</dc:creator>
  <cp:lastModifiedBy>Valerie van den Berg</cp:lastModifiedBy>
  <cp:revision>1</cp:revision>
  <dcterms:created xsi:type="dcterms:W3CDTF">2020-11-24T09:43:12Z</dcterms:created>
  <dcterms:modified xsi:type="dcterms:W3CDTF">2020-11-24T09:43:50Z</dcterms:modified>
</cp:coreProperties>
</file>